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0" r:id="rId2"/>
    <p:sldId id="267" r:id="rId3"/>
    <p:sldId id="269" r:id="rId4"/>
    <p:sldId id="278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81" r:id="rId13"/>
    <p:sldId id="279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3" autoAdjust="0"/>
    <p:restoredTop sz="95468" autoAdjust="0"/>
  </p:normalViewPr>
  <p:slideViewPr>
    <p:cSldViewPr snapToGrid="0" showGuides="1">
      <p:cViewPr>
        <p:scale>
          <a:sx n="66" d="100"/>
          <a:sy n="66" d="100"/>
        </p:scale>
        <p:origin x="32" y="4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C0417-D937-48AA-A0E5-CC1AEACEC6B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721528-66F6-40A2-A1BC-F4FB91B633F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56F1B27-D97B-45C7-985B-0A3DD656E89C}" type="parTrans" cxnId="{D2708D26-7729-4787-A574-4E874AAE63FF}">
      <dgm:prSet/>
      <dgm:spPr/>
      <dgm:t>
        <a:bodyPr/>
        <a:lstStyle/>
        <a:p>
          <a:pPr latinLnBrk="1"/>
          <a:endParaRPr lang="ko-KR" altLang="en-US"/>
        </a:p>
      </dgm:t>
    </dgm:pt>
    <dgm:pt modelId="{89EA0BCD-6742-4C76-8D1A-41BEDCB70F18}" type="sibTrans" cxnId="{D2708D26-7729-4787-A574-4E874AAE63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2E9B319-8619-4FD7-A93B-0F4BC4D12AFD}" type="pres">
      <dgm:prSet presAssocID="{BA1C0417-D937-48AA-A0E5-CC1AEACEC6BE}" presName="Name0" presStyleCnt="0">
        <dgm:presLayoutVars>
          <dgm:chMax val="7"/>
          <dgm:chPref val="7"/>
          <dgm:dir/>
        </dgm:presLayoutVars>
      </dgm:prSet>
      <dgm:spPr/>
    </dgm:pt>
    <dgm:pt modelId="{A14B85AE-3A12-4E35-AD16-10D1B6C038EF}" type="pres">
      <dgm:prSet presAssocID="{BA1C0417-D937-48AA-A0E5-CC1AEACEC6BE}" presName="Name1" presStyleCnt="0"/>
      <dgm:spPr/>
    </dgm:pt>
    <dgm:pt modelId="{2E975B8B-9594-4910-A893-72F021AB90C0}" type="pres">
      <dgm:prSet presAssocID="{89EA0BCD-6742-4C76-8D1A-41BEDCB70F18}" presName="picture_1" presStyleCnt="0"/>
      <dgm:spPr/>
    </dgm:pt>
    <dgm:pt modelId="{93796EF2-59BA-4EE2-A8E4-EC9A3012E338}" type="pres">
      <dgm:prSet presAssocID="{89EA0BCD-6742-4C76-8D1A-41BEDCB70F18}" presName="pictureRepeatNode" presStyleLbl="alignImgPlace1" presStyleIdx="0" presStyleCnt="1" custScaleX="114171" custScaleY="107485" custLinFactNeighborX="-32534" custLinFactNeighborY="-36252"/>
      <dgm:spPr/>
    </dgm:pt>
    <dgm:pt modelId="{68603EC9-C039-4B19-9A4D-6FF8B83F4B2A}" type="pres">
      <dgm:prSet presAssocID="{53721528-66F6-40A2-A1BC-F4FB91B633F9}" presName="text_1" presStyleLbl="node1" presStyleIdx="0" presStyleCnt="0" custLinFactX="100000" custLinFactY="100000" custLinFactNeighborX="154902" custLinFactNeighborY="120547">
        <dgm:presLayoutVars>
          <dgm:bulletEnabled val="1"/>
        </dgm:presLayoutVars>
      </dgm:prSet>
      <dgm:spPr/>
    </dgm:pt>
  </dgm:ptLst>
  <dgm:cxnLst>
    <dgm:cxn modelId="{D2708D26-7729-4787-A574-4E874AAE63FF}" srcId="{BA1C0417-D937-48AA-A0E5-CC1AEACEC6BE}" destId="{53721528-66F6-40A2-A1BC-F4FB91B633F9}" srcOrd="0" destOrd="0" parTransId="{C56F1B27-D97B-45C7-985B-0A3DD656E89C}" sibTransId="{89EA0BCD-6742-4C76-8D1A-41BEDCB70F18}"/>
    <dgm:cxn modelId="{5F68FB5D-D65C-46B7-A726-3997188454B5}" type="presOf" srcId="{53721528-66F6-40A2-A1BC-F4FB91B633F9}" destId="{68603EC9-C039-4B19-9A4D-6FF8B83F4B2A}" srcOrd="0" destOrd="0" presId="urn:microsoft.com/office/officeart/2008/layout/CircularPictureCallout"/>
    <dgm:cxn modelId="{191B4664-A80B-4BDD-981E-6E78F3272FB5}" type="presOf" srcId="{89EA0BCD-6742-4C76-8D1A-41BEDCB70F18}" destId="{93796EF2-59BA-4EE2-A8E4-EC9A3012E338}" srcOrd="0" destOrd="0" presId="urn:microsoft.com/office/officeart/2008/layout/CircularPictureCallout"/>
    <dgm:cxn modelId="{B6E7C26A-1121-415A-8F30-9FA99E07AACE}" type="presOf" srcId="{BA1C0417-D937-48AA-A0E5-CC1AEACEC6BE}" destId="{D2E9B319-8619-4FD7-A93B-0F4BC4D12AFD}" srcOrd="0" destOrd="0" presId="urn:microsoft.com/office/officeart/2008/layout/CircularPictureCallout"/>
    <dgm:cxn modelId="{44A129AA-0B68-4BAC-8470-960B25A58EA5}" type="presParOf" srcId="{D2E9B319-8619-4FD7-A93B-0F4BC4D12AFD}" destId="{A14B85AE-3A12-4E35-AD16-10D1B6C038EF}" srcOrd="0" destOrd="0" presId="urn:microsoft.com/office/officeart/2008/layout/CircularPictureCallout"/>
    <dgm:cxn modelId="{68E63C33-D866-4874-95A9-161C6AED853C}" type="presParOf" srcId="{A14B85AE-3A12-4E35-AD16-10D1B6C038EF}" destId="{2E975B8B-9594-4910-A893-72F021AB90C0}" srcOrd="0" destOrd="0" presId="urn:microsoft.com/office/officeart/2008/layout/CircularPictureCallout"/>
    <dgm:cxn modelId="{3EE8B7C5-E208-4CF9-A867-3C354EC1560B}" type="presParOf" srcId="{2E975B8B-9594-4910-A893-72F021AB90C0}" destId="{93796EF2-59BA-4EE2-A8E4-EC9A3012E338}" srcOrd="0" destOrd="0" presId="urn:microsoft.com/office/officeart/2008/layout/CircularPictureCallout"/>
    <dgm:cxn modelId="{D48310BA-27BF-488C-8A55-D7F3039D7A0A}" type="presParOf" srcId="{A14B85AE-3A12-4E35-AD16-10D1B6C038EF}" destId="{68603EC9-C039-4B19-9A4D-6FF8B83F4B2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6EF2-59BA-4EE2-A8E4-EC9A3012E338}">
      <dsp:nvSpPr>
        <dsp:cNvPr id="0" name=""/>
        <dsp:cNvSpPr/>
      </dsp:nvSpPr>
      <dsp:spPr>
        <a:xfrm>
          <a:off x="168086" y="162014"/>
          <a:ext cx="1848713" cy="17404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03EC9-C039-4B19-9A4D-6FF8B83F4B2A}">
      <dsp:nvSpPr>
        <dsp:cNvPr id="0" name=""/>
        <dsp:cNvSpPr/>
      </dsp:nvSpPr>
      <dsp:spPr>
        <a:xfrm>
          <a:off x="2202179" y="2704147"/>
          <a:ext cx="1036320" cy="5343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2202179" y="2704147"/>
        <a:ext cx="1036320" cy="534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C0C83DD-9AA4-CAF1-6242-A25353500E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EE91D7-8997-967D-7AE4-7D22164FD9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D455-7B9D-4513-A0A4-166488120C88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AD856A-D6CB-4615-1414-4A8901A832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9EEF46-D9DD-48DF-D4DA-B5F0CC0E2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5B0A5-027E-4045-B15D-3724E66D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369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F5807-02CC-4C1B-9F74-1F4E344A85B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84C2D-27FD-46A3-B21B-C46E994B0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086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B5D2B-5975-3D93-758D-F1E9EB23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BC39AB-2676-24D9-E221-89C4CBDC0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B236-4BEF-A54C-40B1-B297DB82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DAE6-C49A-4AA0-B672-506E44DB693E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E3AD4-4727-5F7B-DEEA-BF369C23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6DE3C-5D73-577E-B755-C6389D70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D63EE-2E6F-463C-D009-24D0FEA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1727B6-0A9A-FA0B-A1EE-2DA526C54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94BD8-EB1E-6232-5134-1D93D1E6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0211-6C3C-4D43-93C2-DE93AD43FD3B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42543-8631-DBB8-B9FB-1696A48F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89F2F-0972-FBAB-3EFA-1AF569A1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4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CF12F-2522-FD78-58C9-D1050563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C596A-CF85-1192-2022-507723D2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9C839-C36C-6B8A-5DF9-2F93AC5A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B8F6-17FA-442F-AF0C-FE68863AFDCA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C8AF1-E753-BF00-5E20-DD786568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AC66A-64D9-DE51-CF52-F19FEBC7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7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F976B-A8CE-192C-9880-230C1C78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E4248-60CD-CB75-04AE-8EE2D870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A37EF-80E4-D55A-557A-1558C779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5FBD-254B-47DD-BA5D-19DC745AC9D3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85BBE-62F0-1473-4BCE-C94F5828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C3B94-E377-D66A-2CA9-CFDC775D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6DCAD-B80C-F331-8CCD-779469AC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5A40B-48ED-8369-C17D-5A6A6F1F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87357-975E-3E02-9976-34C56368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4C00-91C0-489C-83FF-F9395EC19125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DD529-86AE-4970-849E-D5A176D1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F360-3CCB-92EC-3BB6-03BA830F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D4DE-A28C-0989-D046-947A5B02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D1D1C-2676-A8B7-FF97-BA309A2F4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CE249-B475-95AC-055F-27A03446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858C19-9556-472B-F1F8-89D1EC26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BF55-284B-409A-B730-E4998A6F1015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7DB3A-F4FA-A59C-004A-C4295F80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3C1C8-B0AF-F982-FAB7-5F98E7F4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D8A29-541F-3A93-6D12-B1A0360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5E0E9-7664-CB68-4787-9106881C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36E7A-06BE-57D6-E3C2-82A9277D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DFEA0-E4A7-0AF6-0E28-933987379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0F0126-FBA7-0384-9BFF-50496DCAC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67D733-73E3-C023-3C84-C340731E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55469-D133-4F46-9E79-C1D12E7408C3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368B70-B4FD-129B-5A26-E854A49C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EA8FFD-7507-128A-B81A-B95C5CE2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8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85525-7B85-D453-5173-EB474C82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392E7-4B64-55D8-25E1-36A9886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468-3595-4BB6-89EB-DAA91EDEA172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5527F-15A2-EE0D-FC16-40953E19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C9163-D492-2FB4-18AF-F2456C4B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3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1CC9A-6B92-7B14-386F-62729D3B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3546-9B79-4F9F-9DDF-2E785BC1FEA5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E3CEF2-317A-9D45-F2E8-F9561A08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EB9D5-23BC-984E-5FD4-8396B1B7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4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06CA4-94F4-B751-5612-0EDA2117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57A4-3239-FD0D-18C9-B612C6E9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EF1C58-5B38-F61B-6270-E71F16B4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4BBDF-4AB8-461E-9907-BD9655BC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5AA8-FC53-418B-BFFF-4D37EBD413F7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FF8122-6271-1FFF-163B-4F16C2C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87D0A-DCE5-E1EC-2B6C-A3BEB8D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71EC2-3823-B30B-D767-38A73AE2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BEA8E3-463C-979D-6A87-9C1B87420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520D-CC95-95B7-398E-66CD7D801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C3E93-D1A0-96CC-2965-2EDC89EF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63E-9A92-4DDE-A48B-171E43A2EBDD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ECE3-D3B2-0E32-5B1B-136C1EEA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5E929-235F-F4FF-7F14-F52577DC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1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DA2C68-AE68-F55C-1114-DA128326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A5281F-A5CC-3B08-3890-D5C89FFE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0CDE2-82F8-6B3A-27EE-7536E54AC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DF77B7-C085-4A65-8458-5B2D70F63629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F36F35-2F9D-C557-9CED-105D06D11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082EB-0EC3-1F98-683C-889E0220F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2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github.com/YourGitHubID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mentianews.co.k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896A-B72D-4BA0-FBDC-58D09CE14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E282B-E200-C373-C1BE-A7302DAC9402}"/>
              </a:ext>
            </a:extLst>
          </p:cNvPr>
          <p:cNvSpPr txBox="1"/>
          <p:nvPr/>
        </p:nvSpPr>
        <p:spPr>
          <a:xfrm>
            <a:off x="8056280" y="6183216"/>
            <a:ext cx="42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기획 윤희원 김성윤 장유진 </a:t>
            </a:r>
            <a:r>
              <a:rPr lang="ko-KR" altLang="en-US" b="1" dirty="0" err="1"/>
              <a:t>박찬의</a:t>
            </a:r>
            <a:endParaRPr lang="ko-KR" altLang="en-US" b="1" dirty="0"/>
          </a:p>
        </p:txBody>
      </p:sp>
      <p:pic>
        <p:nvPicPr>
          <p:cNvPr id="1026" name="Picture 2" descr="메모가 있는 현실적인 압핀 핀 컬렉션">
            <a:extLst>
              <a:ext uri="{FF2B5EF4-FFF2-40B4-BE49-F238E27FC236}">
                <a16:creationId xmlns:a16="http://schemas.microsoft.com/office/drawing/2014/main" id="{BEF4FFC8-E32A-DD03-CA14-12E7654A6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518272" y="65073"/>
            <a:ext cx="2356047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메모가 있는 현실적인 압핀 핀 컬렉션">
            <a:extLst>
              <a:ext uri="{FF2B5EF4-FFF2-40B4-BE49-F238E27FC236}">
                <a16:creationId xmlns:a16="http://schemas.microsoft.com/office/drawing/2014/main" id="{E6E688CB-1A7E-B01B-8102-F91D3F905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4081905" y="2648922"/>
            <a:ext cx="2433034" cy="246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모가 있는 현실적인 압핀 핀 컬렉션">
            <a:extLst>
              <a:ext uri="{FF2B5EF4-FFF2-40B4-BE49-F238E27FC236}">
                <a16:creationId xmlns:a16="http://schemas.microsoft.com/office/drawing/2014/main" id="{A0993D47-302A-B8C6-47DF-2CC52F786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0" t="47896" r="5612" b="5075"/>
          <a:stretch/>
        </p:blipFill>
        <p:spPr bwMode="auto">
          <a:xfrm>
            <a:off x="6510899" y="3272886"/>
            <a:ext cx="2319058" cy="26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메모가 있는 현실적인 압핀 핀 컬렉션">
            <a:extLst>
              <a:ext uri="{FF2B5EF4-FFF2-40B4-BE49-F238E27FC236}">
                <a16:creationId xmlns:a16="http://schemas.microsoft.com/office/drawing/2014/main" id="{EED489B0-076D-A378-81ED-01BAA0058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7" t="6643" r="6607" b="52958"/>
          <a:stretch/>
        </p:blipFill>
        <p:spPr bwMode="auto">
          <a:xfrm>
            <a:off x="5363171" y="224740"/>
            <a:ext cx="2323374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D7220-1177-8F31-CD6D-4F85925817AA}"/>
              </a:ext>
            </a:extLst>
          </p:cNvPr>
          <p:cNvSpPr txBox="1"/>
          <p:nvPr/>
        </p:nvSpPr>
        <p:spPr>
          <a:xfrm>
            <a:off x="1240693" y="918759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C2F89-5D96-EB01-1C8A-CCE89931268D}"/>
              </a:ext>
            </a:extLst>
          </p:cNvPr>
          <p:cNvSpPr txBox="1"/>
          <p:nvPr/>
        </p:nvSpPr>
        <p:spPr>
          <a:xfrm>
            <a:off x="8074868" y="5878417"/>
            <a:ext cx="42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팀 스마트 기록관리 플랫폼</a:t>
            </a:r>
          </a:p>
        </p:txBody>
      </p:sp>
      <p:pic>
        <p:nvPicPr>
          <p:cNvPr id="6" name="Picture 2" descr="메모가 있는 현실적인 압핀 핀 컬렉션">
            <a:extLst>
              <a:ext uri="{FF2B5EF4-FFF2-40B4-BE49-F238E27FC236}">
                <a16:creationId xmlns:a16="http://schemas.microsoft.com/office/drawing/2014/main" id="{2879F9F5-9606-D034-09C0-B067338F9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2921237" y="65073"/>
            <a:ext cx="2356047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메모가 있는 현실적인 압핀 핀 컬렉션">
            <a:extLst>
              <a:ext uri="{FF2B5EF4-FFF2-40B4-BE49-F238E27FC236}">
                <a16:creationId xmlns:a16="http://schemas.microsoft.com/office/drawing/2014/main" id="{BEB3F252-D7F8-784B-880D-40E3E335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0" t="47896" r="5612" b="5075"/>
          <a:stretch/>
        </p:blipFill>
        <p:spPr bwMode="auto">
          <a:xfrm>
            <a:off x="8700177" y="2553145"/>
            <a:ext cx="2554558" cy="2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B3B82-F73B-271C-FD0A-E4067C9E860A}"/>
              </a:ext>
            </a:extLst>
          </p:cNvPr>
          <p:cNvSpPr txBox="1"/>
          <p:nvPr/>
        </p:nvSpPr>
        <p:spPr>
          <a:xfrm>
            <a:off x="3613765" y="927223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B4BD5-9F78-C299-3DA1-792B03FB933C}"/>
              </a:ext>
            </a:extLst>
          </p:cNvPr>
          <p:cNvSpPr txBox="1"/>
          <p:nvPr/>
        </p:nvSpPr>
        <p:spPr>
          <a:xfrm>
            <a:off x="5969812" y="927223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D5D40-F685-2060-4E6E-3F65DDDF6751}"/>
              </a:ext>
            </a:extLst>
          </p:cNvPr>
          <p:cNvSpPr txBox="1"/>
          <p:nvPr/>
        </p:nvSpPr>
        <p:spPr>
          <a:xfrm>
            <a:off x="4829248" y="3504626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/>
              <a:t>즐</a:t>
            </a:r>
            <a:endParaRPr lang="ko-KR" alt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BD97B-32CA-EE49-6D51-2E217F0E07F4}"/>
              </a:ext>
            </a:extLst>
          </p:cNvPr>
          <p:cNvSpPr txBox="1"/>
          <p:nvPr/>
        </p:nvSpPr>
        <p:spPr>
          <a:xfrm>
            <a:off x="7185295" y="4012457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12B46-EE4D-FE64-8561-AB361E7EE900}"/>
              </a:ext>
            </a:extLst>
          </p:cNvPr>
          <p:cNvSpPr txBox="1"/>
          <p:nvPr/>
        </p:nvSpPr>
        <p:spPr>
          <a:xfrm>
            <a:off x="9679744" y="3272886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B8693-26D4-42A3-3D03-5A066074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44" b="80986" l="17453" r="80861"/>
                    </a14:imgEffect>
                  </a14:imgLayer>
                </a14:imgProps>
              </a:ext>
            </a:extLst>
          </a:blip>
          <a:srcRect l="9527" t="5452" r="11213" b="38014"/>
          <a:stretch/>
        </p:blipFill>
        <p:spPr>
          <a:xfrm>
            <a:off x="826459" y="2904923"/>
            <a:ext cx="2237494" cy="16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B0A7-C68C-0DA4-C273-0FBBC546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36C76-0A34-5715-363B-76161AEAC21B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수익모델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5EA2B66-F80F-C2CA-064B-9AF619253693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04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56E14-C465-24CB-68D5-6D666FFB3937}"/>
              </a:ext>
            </a:extLst>
          </p:cNvPr>
          <p:cNvSpPr txBox="1"/>
          <p:nvPr/>
        </p:nvSpPr>
        <p:spPr>
          <a:xfrm>
            <a:off x="759674" y="791610"/>
            <a:ext cx="97975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수익모델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7E5E89C-8628-C56B-299F-99DB8E383C0F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3FF822-C1C9-82C0-6FF9-A9471C119D70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25DD8D26-0D5D-8E2A-CB03-D8DC00865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26" y="1582341"/>
            <a:ext cx="99309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기본 모델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무료 사용자와 유료 사용자 구분.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유료 서비스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구독제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(프리미엄): 추가 기능 제공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광고 제거, 데이터 백업, AI 추천).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제공: 외부 기업에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판매하여 추가 수익 창출.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광고 수익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앱 내 배너 광고 및 스폰서십.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제휴 서비스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출판사와 협력하여 신간 홍보 및 추천 도서 판매.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드사와 제휴를 통한 신용카드 발급 광고 혹은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은행사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제휴를 통한 대출 광고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가계부 프로그램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5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2D91-D42D-783E-BAFA-4A19F4A5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48E03-DA8D-485F-8881-B1B2518D6FFA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6BF03F-A80A-AD29-A029-E6F8062B864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A053E-7402-EBD9-81EC-4D18E3322240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F2E31B8-0734-6C9A-4605-C61FD22FD4D5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C730E1-2972-ABB0-BC8A-45EA8CA58DDB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4C5AC1-564D-2B45-0082-595697AF37C8}"/>
              </a:ext>
            </a:extLst>
          </p:cNvPr>
          <p:cNvSpPr txBox="1"/>
          <p:nvPr/>
        </p:nvSpPr>
        <p:spPr>
          <a:xfrm>
            <a:off x="6096000" y="314157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개선방향 : 공통적으로 날짜에 기반한 기록 </a:t>
            </a:r>
            <a:r>
              <a:rPr lang="ko-KR" altLang="en-US" dirty="0" err="1"/>
              <a:t>어플들이기</a:t>
            </a:r>
            <a:r>
              <a:rPr lang="ko-KR" altLang="en-US" dirty="0"/>
              <a:t> 때문에 각각 입력한 정보들을 통합해서 관리할 수 있는 캘린더가 있었으면 더 좋았을 것 같다. 러닝 어플의 경우 러닝화나 러닝용품 등을 광고로 보여주면 수익화에 도움이 될 것 같다. 모바일 환경에서 구동한다면 위치추적을 통해 이동거리를 자동으로 기록해 주는 기능을 추가하면 좋겠다.</a:t>
            </a:r>
          </a:p>
          <a:p>
            <a:endParaRPr lang="ko-KR" altLang="en-US" dirty="0"/>
          </a:p>
          <a:p>
            <a:r>
              <a:rPr lang="ko-KR" altLang="en-US" dirty="0" err="1"/>
              <a:t>느낀점</a:t>
            </a:r>
            <a:r>
              <a:rPr lang="ko-KR" altLang="en-US" dirty="0"/>
              <a:t> : 필터링을 자주 </a:t>
            </a:r>
            <a:r>
              <a:rPr lang="ko-KR" altLang="en-US" dirty="0" err="1"/>
              <a:t>사용하다보니</a:t>
            </a:r>
            <a:r>
              <a:rPr lang="ko-KR" altLang="en-US" dirty="0"/>
              <a:t> </a:t>
            </a:r>
            <a:r>
              <a:rPr lang="ko-KR" altLang="en-US" dirty="0" err="1"/>
              <a:t>여러번</a:t>
            </a:r>
            <a:r>
              <a:rPr lang="ko-KR" altLang="en-US" dirty="0"/>
              <a:t> 사용하는 기능들의 모듈화가 중요하다는 사실을 </a:t>
            </a:r>
            <a:r>
              <a:rPr lang="ko-KR" altLang="en-US" dirty="0" err="1"/>
              <a:t>깨달았다</a:t>
            </a:r>
            <a:r>
              <a:rPr lang="ko-KR" altLang="en-US" dirty="0"/>
              <a:t>. 간단한 기능 들을 구현하는데도 스크립트가 많이 들어가고 처음부터 구조를 잘 못 짜면 고치는데 시간이 더 들어간다는 사실도 알았다. 다음 프로젝트를 하게 된다면 구조와 기능들을 더 상세하게 정의하고 시작해서 시간을 절약하도록 노력할 것이다.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74891-DCF7-F72A-A094-0C1C33D6F016}"/>
              </a:ext>
            </a:extLst>
          </p:cNvPr>
          <p:cNvSpPr txBox="1"/>
          <p:nvPr/>
        </p:nvSpPr>
        <p:spPr>
          <a:xfrm>
            <a:off x="624900" y="1351553"/>
            <a:ext cx="43994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프로젝트를 진행하며</a:t>
            </a:r>
            <a:r>
              <a:rPr lang="en-US" altLang="ko-KR" dirty="0"/>
              <a:t>, </a:t>
            </a:r>
            <a:r>
              <a:rPr lang="ko-KR" altLang="en-US" dirty="0"/>
              <a:t>책 정보를 저장하고 렌더링하는 기능을 각각의 함수로 분리함으로써 코드의 가독성을 높일 수 있었고</a:t>
            </a:r>
            <a:r>
              <a:rPr lang="en-US" altLang="ko-KR" dirty="0"/>
              <a:t>, </a:t>
            </a:r>
            <a:r>
              <a:rPr lang="ko-KR" altLang="en-US" dirty="0"/>
              <a:t>입력 값의 유효성을 검사하고</a:t>
            </a:r>
            <a:r>
              <a:rPr lang="en-US" altLang="ko-KR" dirty="0"/>
              <a:t>, </a:t>
            </a:r>
            <a:r>
              <a:rPr lang="ko-KR" altLang="en-US" dirty="0"/>
              <a:t>입력되지 않은 필드가 있을 경우 사용자에게 알림을 주는 로직을 추가하면서 사용자 경험</a:t>
            </a:r>
            <a:r>
              <a:rPr lang="en-US" altLang="ko-KR" dirty="0"/>
              <a:t>(UX)</a:t>
            </a:r>
            <a:r>
              <a:rPr lang="ko-KR" altLang="en-US" dirty="0"/>
              <a:t>을 고려하는 개발의 중요성을 느꼈다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아쉬웠던 점은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자바스크립트의 고급기능</a:t>
            </a:r>
            <a:r>
              <a:rPr lang="en-US" altLang="ko-KR" dirty="0"/>
              <a:t>(API </a:t>
            </a:r>
            <a:r>
              <a:rPr lang="ko-KR" altLang="en-US" dirty="0"/>
              <a:t>통신 등</a:t>
            </a:r>
            <a:r>
              <a:rPr lang="en-US" altLang="ko-KR" dirty="0"/>
              <a:t>)</a:t>
            </a:r>
            <a:r>
              <a:rPr lang="ko-KR" altLang="en-US" dirty="0"/>
              <a:t>을 활용해 더 많은 사용자 편의 기능을 구현하는데 도전해보고 싶고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책 정보를 수정할 수 있는 기능이나 입력된 데이터를 </a:t>
            </a:r>
            <a:r>
              <a:rPr lang="en-US" altLang="ko-KR" dirty="0"/>
              <a:t>CSV </a:t>
            </a:r>
            <a:r>
              <a:rPr lang="ko-KR" altLang="en-US" dirty="0"/>
              <a:t>파일로 다운로드하는 기능도 추가하면 </a:t>
            </a:r>
            <a:r>
              <a:rPr lang="ko-KR" altLang="en-US" dirty="0" err="1"/>
              <a:t>좋았겠다는</a:t>
            </a:r>
            <a:r>
              <a:rPr lang="ko-KR" altLang="en-US" dirty="0"/>
              <a:t> 생각이 들었다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이번 경험을 바탕으로 다음 프로젝트에서는 이러한 기능을 계획 단계에서부터 고려하고 싶다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514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3E80-4E28-6665-75DE-FF71736F1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7C3F7-5604-83F7-C511-473F66E07799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26C8DA-D9E3-512D-5957-592E9A772365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A0BE6-69AE-548B-ECB2-081897F9E696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A388CFF-41B8-C213-577F-F218993CDCAB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A7DE54-3C8E-47E7-63A5-5444590B198F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B22C09-3362-35F7-95E9-53247973E49B}"/>
              </a:ext>
            </a:extLst>
          </p:cNvPr>
          <p:cNvSpPr txBox="1"/>
          <p:nvPr/>
        </p:nvSpPr>
        <p:spPr>
          <a:xfrm>
            <a:off x="180390" y="468324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:  생각보다 자바스크립트의 내용은 복잡한데 내가 실제로 구현한 것은 많지 않다는 것에 조금 아쉬웠다. </a:t>
            </a:r>
            <a:r>
              <a:rPr lang="ko-KR" altLang="en-US" dirty="0" err="1"/>
              <a:t>로컬스토리지에</a:t>
            </a:r>
            <a:r>
              <a:rPr lang="ko-KR" altLang="en-US" dirty="0"/>
              <a:t> 저장하는 게 어려울 줄 알았는데 차근차근해보니 생각보다 어렵지 않았다. 지금은 완성도가 다소 아쉽지만 다음에 더 완성도 있는 가계부를 구현해보고 싶다.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97580-0C6E-40C2-CCEC-A89553D5003A}"/>
              </a:ext>
            </a:extLst>
          </p:cNvPr>
          <p:cNvSpPr txBox="1"/>
          <p:nvPr/>
        </p:nvSpPr>
        <p:spPr>
          <a:xfrm>
            <a:off x="180390" y="129837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주제 선정 이유: 요새 여러 가지 전자기기들이 새롭게 출시되면서 할 수 있는 것들이 수도 없이 많다. 그래서 재미있는 게임을 생성하게 되었다.</a:t>
            </a:r>
          </a:p>
          <a:p>
            <a:endParaRPr lang="ko-KR" altLang="en-US" dirty="0"/>
          </a:p>
          <a:p>
            <a:r>
              <a:rPr lang="ko-KR" altLang="en-US" dirty="0"/>
              <a:t>예상 사용자: 게임을 좋아하는 분</a:t>
            </a:r>
          </a:p>
          <a:p>
            <a:endParaRPr lang="ko-KR" altLang="en-US" dirty="0"/>
          </a:p>
          <a:p>
            <a:r>
              <a:rPr lang="ko-KR" altLang="en-US" dirty="0" err="1"/>
              <a:t>느낀점</a:t>
            </a:r>
            <a:r>
              <a:rPr lang="ko-KR" altLang="en-US" dirty="0"/>
              <a:t>: </a:t>
            </a:r>
            <a:r>
              <a:rPr lang="ko-KR" altLang="en-US" dirty="0" err="1"/>
              <a:t>자바스크립트랑</a:t>
            </a:r>
            <a:r>
              <a:rPr lang="ko-KR" altLang="en-US" dirty="0"/>
              <a:t> </a:t>
            </a:r>
            <a:r>
              <a:rPr lang="ko-KR" altLang="en-US" dirty="0" err="1"/>
              <a:t>css</a:t>
            </a:r>
            <a:r>
              <a:rPr lang="ko-KR" altLang="en-US" dirty="0"/>
              <a:t>, </a:t>
            </a:r>
            <a:r>
              <a:rPr lang="ko-KR" altLang="en-US" dirty="0" err="1"/>
              <a:t>js</a:t>
            </a:r>
            <a:r>
              <a:rPr lang="ko-KR" altLang="en-US" dirty="0"/>
              <a:t> 파일까지도 </a:t>
            </a:r>
            <a:r>
              <a:rPr lang="ko-KR" altLang="en-US" dirty="0" err="1"/>
              <a:t>다함께</a:t>
            </a:r>
            <a:r>
              <a:rPr lang="ko-KR" altLang="en-US" dirty="0"/>
              <a:t> 만들어서 코딩해야 한다는 것이 어려운 일이었다. 그러나 여태까지 공부한 것을 참고하니 차근차근 해 나갈 수가 있었다. 완성도는 나름 </a:t>
            </a:r>
            <a:r>
              <a:rPr lang="ko-KR" altLang="en-US" dirty="0" err="1"/>
              <a:t>쏘쏘한데</a:t>
            </a:r>
            <a:r>
              <a:rPr lang="ko-KR" altLang="en-US" dirty="0"/>
              <a:t> 다음 프로젝트에는 더욱 완성도를 높일 것이다.</a:t>
            </a:r>
          </a:p>
        </p:txBody>
      </p:sp>
    </p:spTree>
    <p:extLst>
      <p:ext uri="{BB962C8B-B14F-4D97-AF65-F5344CB8AC3E}">
        <p14:creationId xmlns:p14="http://schemas.microsoft.com/office/powerpoint/2010/main" val="400791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13FD-D547-46AB-7F23-BF356EE6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8ED0D8-F42D-E135-63F2-41EE96555171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B205A5D-5A6C-6EA7-3D6A-0FABBF90A94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4A994-DF6B-4401-5FE8-69B0909F2704}"/>
              </a:ext>
            </a:extLst>
          </p:cNvPr>
          <p:cNvSpPr txBox="1"/>
          <p:nvPr/>
        </p:nvSpPr>
        <p:spPr>
          <a:xfrm>
            <a:off x="759674" y="791610"/>
            <a:ext cx="73289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9762BD-1F6C-7B78-84C2-B54D15196372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09146E-4B53-507D-E614-F50F5680953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56C90-0141-7E26-A505-C1261428C2C6}"/>
              </a:ext>
            </a:extLst>
          </p:cNvPr>
          <p:cNvSpPr txBox="1"/>
          <p:nvPr/>
        </p:nvSpPr>
        <p:spPr>
          <a:xfrm>
            <a:off x="2533367" y="2810218"/>
            <a:ext cx="6094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22252C"/>
                </a:solidFill>
                <a:latin typeface="Bebas Neue" panose="020B0606020202050201" pitchFamily="34" charset="0"/>
              </a:rPr>
              <a:t> </a:t>
            </a:r>
            <a:r>
              <a:rPr lang="en-US" altLang="ko-KR" sz="7000" dirty="0">
                <a:solidFill>
                  <a:srgbClr val="22252C"/>
                </a:solidFill>
                <a:latin typeface="Bebas Neue" panose="020B0606020202050201" pitchFamily="34" charset="0"/>
              </a:rPr>
              <a:t>Q &amp; A</a:t>
            </a:r>
          </a:p>
          <a:p>
            <a:pPr algn="ctr"/>
            <a:endParaRPr lang="en-US" altLang="ko-KR" sz="1800" dirty="0">
              <a:solidFill>
                <a:srgbClr val="22252C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DED56-E401-2033-2E08-1995C02C2602}"/>
              </a:ext>
            </a:extLst>
          </p:cNvPr>
          <p:cNvSpPr txBox="1"/>
          <p:nvPr/>
        </p:nvSpPr>
        <p:spPr>
          <a:xfrm>
            <a:off x="490126" y="49000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48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41286-4E1B-AC3E-76B0-C1425EC6AE27}"/>
              </a:ext>
            </a:extLst>
          </p:cNvPr>
          <p:cNvSpPr txBox="1"/>
          <p:nvPr/>
        </p:nvSpPr>
        <p:spPr>
          <a:xfrm>
            <a:off x="4269218" y="2469362"/>
            <a:ext cx="3653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22252C"/>
                </a:solidFill>
                <a:latin typeface="Bebas Neue" panose="020B0606020202050201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799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38B841-D4FE-D56E-5302-1C3907E57678}"/>
              </a:ext>
            </a:extLst>
          </p:cNvPr>
          <p:cNvSpPr/>
          <p:nvPr/>
        </p:nvSpPr>
        <p:spPr>
          <a:xfrm>
            <a:off x="479425" y="505007"/>
            <a:ext cx="11233150" cy="5940426"/>
          </a:xfrm>
          <a:prstGeom prst="roundRect">
            <a:avLst>
              <a:gd name="adj" fmla="val 2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57B36-26B0-396A-D210-0578C85A78F9}"/>
              </a:ext>
            </a:extLst>
          </p:cNvPr>
          <p:cNvSpPr txBox="1"/>
          <p:nvPr/>
        </p:nvSpPr>
        <p:spPr>
          <a:xfrm>
            <a:off x="846396" y="714583"/>
            <a:ext cx="17011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D54E29"/>
                </a:solidFill>
                <a:latin typeface="Bebas Neue" panose="020B0606020202050201" pitchFamily="34" charset="0"/>
              </a:rPr>
              <a:t>INDEX</a:t>
            </a:r>
            <a:endParaRPr lang="ko-KR" altLang="en-US" sz="6000" dirty="0">
              <a:solidFill>
                <a:srgbClr val="D54E29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C0ED17-77A1-1DB9-EAA8-7D796D851D01}"/>
              </a:ext>
            </a:extLst>
          </p:cNvPr>
          <p:cNvSpPr txBox="1"/>
          <p:nvPr/>
        </p:nvSpPr>
        <p:spPr>
          <a:xfrm>
            <a:off x="857492" y="3168716"/>
            <a:ext cx="82907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401221-562F-997C-6976-E8671CE64F61}"/>
              </a:ext>
            </a:extLst>
          </p:cNvPr>
          <p:cNvSpPr txBox="1"/>
          <p:nvPr/>
        </p:nvSpPr>
        <p:spPr>
          <a:xfrm>
            <a:off x="2806607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D5B8FC-29D8-E4E0-5955-418B37640CD9}"/>
              </a:ext>
            </a:extLst>
          </p:cNvPr>
          <p:cNvSpPr txBox="1"/>
          <p:nvPr/>
        </p:nvSpPr>
        <p:spPr>
          <a:xfrm>
            <a:off x="857492" y="3475220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주제선정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C350DB-5D7B-F1D2-293D-13D9F1A6A830}"/>
              </a:ext>
            </a:extLst>
          </p:cNvPr>
          <p:cNvSpPr txBox="1"/>
          <p:nvPr/>
        </p:nvSpPr>
        <p:spPr>
          <a:xfrm>
            <a:off x="2806607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5D211F98-B16C-106D-CA51-FDD63F13E515}"/>
              </a:ext>
            </a:extLst>
          </p:cNvPr>
          <p:cNvCxnSpPr>
            <a:cxnSpLocks/>
          </p:cNvCxnSpPr>
          <p:nvPr/>
        </p:nvCxnSpPr>
        <p:spPr>
          <a:xfrm>
            <a:off x="961250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F3CB129-769A-38CF-BBA5-29710F64DA73}"/>
              </a:ext>
            </a:extLst>
          </p:cNvPr>
          <p:cNvSpPr txBox="1"/>
          <p:nvPr/>
        </p:nvSpPr>
        <p:spPr>
          <a:xfrm>
            <a:off x="3579215" y="3168716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일정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E8F1293-677F-4A08-464B-BAF3FEC803E4}"/>
              </a:ext>
            </a:extLst>
          </p:cNvPr>
          <p:cNvSpPr txBox="1"/>
          <p:nvPr/>
        </p:nvSpPr>
        <p:spPr>
          <a:xfrm>
            <a:off x="5501475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18A7A6D-329F-41C8-F477-47EA001F5BA3}"/>
              </a:ext>
            </a:extLst>
          </p:cNvPr>
          <p:cNvSpPr txBox="1"/>
          <p:nvPr/>
        </p:nvSpPr>
        <p:spPr>
          <a:xfrm>
            <a:off x="3579215" y="3475220"/>
            <a:ext cx="147348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개발 환경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AEE75E4-B759-92A9-29D7-83BA799D7ADA}"/>
              </a:ext>
            </a:extLst>
          </p:cNvPr>
          <p:cNvSpPr txBox="1"/>
          <p:nvPr/>
        </p:nvSpPr>
        <p:spPr>
          <a:xfrm>
            <a:off x="5501475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C9CB116-0C98-6510-E94F-1784B5F7D737}"/>
              </a:ext>
            </a:extLst>
          </p:cNvPr>
          <p:cNvSpPr txBox="1"/>
          <p:nvPr/>
        </p:nvSpPr>
        <p:spPr>
          <a:xfrm>
            <a:off x="3567727" y="3781724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설명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40659F-97D8-A065-4A85-5BB4C00FE097}"/>
              </a:ext>
            </a:extLst>
          </p:cNvPr>
          <p:cNvSpPr txBox="1"/>
          <p:nvPr/>
        </p:nvSpPr>
        <p:spPr>
          <a:xfrm>
            <a:off x="5501475" y="3781724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D177FAA5-E1A4-3F48-6DC6-B322AF34DD05}"/>
              </a:ext>
            </a:extLst>
          </p:cNvPr>
          <p:cNvCxnSpPr>
            <a:cxnSpLocks/>
          </p:cNvCxnSpPr>
          <p:nvPr/>
        </p:nvCxnSpPr>
        <p:spPr>
          <a:xfrm>
            <a:off x="3664391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7EFC7F6A-08B9-4A63-15AD-5E33BB080C6D}"/>
              </a:ext>
            </a:extLst>
          </p:cNvPr>
          <p:cNvSpPr txBox="1"/>
          <p:nvPr/>
        </p:nvSpPr>
        <p:spPr>
          <a:xfrm>
            <a:off x="6260393" y="3168716"/>
            <a:ext cx="82907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 방향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A6047F7-83CF-5E24-57AF-8CBDD257EB90}"/>
              </a:ext>
            </a:extLst>
          </p:cNvPr>
          <p:cNvSpPr txBox="1"/>
          <p:nvPr/>
        </p:nvSpPr>
        <p:spPr>
          <a:xfrm>
            <a:off x="8214735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D73684FC-D9E2-C649-224F-2E8E90D8BF4B}"/>
              </a:ext>
            </a:extLst>
          </p:cNvPr>
          <p:cNvCxnSpPr>
            <a:cxnSpLocks/>
          </p:cNvCxnSpPr>
          <p:nvPr/>
        </p:nvCxnSpPr>
        <p:spPr>
          <a:xfrm>
            <a:off x="6362169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9" name="TextBox 1058">
            <a:extLst>
              <a:ext uri="{FF2B5EF4-FFF2-40B4-BE49-F238E27FC236}">
                <a16:creationId xmlns:a16="http://schemas.microsoft.com/office/drawing/2014/main" id="{5ABB38AE-C5B1-713B-1C12-40827773220B}"/>
              </a:ext>
            </a:extLst>
          </p:cNvPr>
          <p:cNvSpPr txBox="1"/>
          <p:nvPr/>
        </p:nvSpPr>
        <p:spPr>
          <a:xfrm>
            <a:off x="8996275" y="3168716"/>
            <a:ext cx="779701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수익모델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38600FF4-5C77-591E-E644-A5E5667FF302}"/>
              </a:ext>
            </a:extLst>
          </p:cNvPr>
          <p:cNvSpPr txBox="1"/>
          <p:nvPr/>
        </p:nvSpPr>
        <p:spPr>
          <a:xfrm>
            <a:off x="10926134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96F6CB8A-9CEA-056B-908E-F3BD7F60AF92}"/>
              </a:ext>
            </a:extLst>
          </p:cNvPr>
          <p:cNvSpPr txBox="1"/>
          <p:nvPr/>
        </p:nvSpPr>
        <p:spPr>
          <a:xfrm>
            <a:off x="8996275" y="3475220"/>
            <a:ext cx="120930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느낀점</a:t>
            </a: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</a:t>
            </a: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Q&amp;A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>
                  <a:alpha val="70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5A68541-2490-3816-8AE4-977B1773D46B}"/>
              </a:ext>
            </a:extLst>
          </p:cNvPr>
          <p:cNvSpPr txBox="1"/>
          <p:nvPr/>
        </p:nvSpPr>
        <p:spPr>
          <a:xfrm>
            <a:off x="10926134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587F8AD2-2C62-7D66-415D-432215996E29}"/>
              </a:ext>
            </a:extLst>
          </p:cNvPr>
          <p:cNvCxnSpPr>
            <a:cxnSpLocks/>
          </p:cNvCxnSpPr>
          <p:nvPr/>
        </p:nvCxnSpPr>
        <p:spPr>
          <a:xfrm>
            <a:off x="9079412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45C5B4-79CD-3177-6F6D-7FC38BA3B69C}"/>
              </a:ext>
            </a:extLst>
          </p:cNvPr>
          <p:cNvSpPr txBox="1"/>
          <p:nvPr/>
        </p:nvSpPr>
        <p:spPr>
          <a:xfrm>
            <a:off x="846396" y="2286003"/>
            <a:ext cx="218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01.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67F52-C180-8C01-135B-A00F6FFBF6A6}"/>
              </a:ext>
            </a:extLst>
          </p:cNvPr>
          <p:cNvSpPr txBox="1"/>
          <p:nvPr/>
        </p:nvSpPr>
        <p:spPr>
          <a:xfrm>
            <a:off x="3546924" y="2286003"/>
            <a:ext cx="218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02.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A552F-8AFE-4D1E-4869-2B6125D28CF8}"/>
              </a:ext>
            </a:extLst>
          </p:cNvPr>
          <p:cNvSpPr txBox="1"/>
          <p:nvPr/>
        </p:nvSpPr>
        <p:spPr>
          <a:xfrm>
            <a:off x="6253802" y="2286003"/>
            <a:ext cx="1594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03.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91F12-6720-D267-71B5-D13708D0D5AE}"/>
              </a:ext>
            </a:extLst>
          </p:cNvPr>
          <p:cNvSpPr txBox="1"/>
          <p:nvPr/>
        </p:nvSpPr>
        <p:spPr>
          <a:xfrm>
            <a:off x="8979730" y="2286003"/>
            <a:ext cx="1594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04.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수익모델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6D78F-216C-65BA-71B9-25544F5958AD}"/>
              </a:ext>
            </a:extLst>
          </p:cNvPr>
          <p:cNvSpPr txBox="1"/>
          <p:nvPr/>
        </p:nvSpPr>
        <p:spPr>
          <a:xfrm>
            <a:off x="857486" y="3729224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35DAF-6B13-8F77-A38B-EE00738DFE97}"/>
              </a:ext>
            </a:extLst>
          </p:cNvPr>
          <p:cNvSpPr txBox="1"/>
          <p:nvPr/>
        </p:nvSpPr>
        <p:spPr>
          <a:xfrm>
            <a:off x="2806601" y="3729224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99F6EA-3CB6-0F50-1B5E-0748A779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7" y="4544518"/>
            <a:ext cx="2197312" cy="150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0D0633-4222-C69A-E373-73942430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634" y="4563564"/>
            <a:ext cx="2197312" cy="14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4A0056-F944-542C-0CBA-DF37B48B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27" y="4547706"/>
            <a:ext cx="2273074" cy="14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1D3E297-7F29-1917-BE39-AA8320D8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13" y="4563564"/>
            <a:ext cx="2134866" cy="14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33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0C6F5-7525-C724-ED36-7EFA7D73AFF9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EC63B1-AF63-0765-EA40-D99B142D96E3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8C2F7-0D4B-9129-355D-DB2EDE3ED107}"/>
              </a:ext>
            </a:extLst>
          </p:cNvPr>
          <p:cNvSpPr txBox="1"/>
          <p:nvPr/>
        </p:nvSpPr>
        <p:spPr>
          <a:xfrm>
            <a:off x="759674" y="791610"/>
            <a:ext cx="1095172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팀원 소개 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CBB08E-5D95-E711-A40A-ECEDA10435D7}"/>
              </a:ext>
            </a:extLst>
          </p:cNvPr>
          <p:cNvSpPr/>
          <p:nvPr/>
        </p:nvSpPr>
        <p:spPr>
          <a:xfrm>
            <a:off x="487224" y="2701136"/>
            <a:ext cx="2589130" cy="340339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92B36A-820F-A80D-B872-B833F41843C8}"/>
              </a:ext>
            </a:extLst>
          </p:cNvPr>
          <p:cNvCxnSpPr>
            <a:cxnSpLocks/>
          </p:cNvCxnSpPr>
          <p:nvPr/>
        </p:nvCxnSpPr>
        <p:spPr>
          <a:xfrm>
            <a:off x="479424" y="3233348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0F65262-6F86-8F80-7D2D-52A2984A39E6}"/>
              </a:ext>
            </a:extLst>
          </p:cNvPr>
          <p:cNvSpPr/>
          <p:nvPr/>
        </p:nvSpPr>
        <p:spPr>
          <a:xfrm>
            <a:off x="3360258" y="1246719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706D09-18B0-CB7B-D5B9-40CA1B8F558F}"/>
              </a:ext>
            </a:extLst>
          </p:cNvPr>
          <p:cNvCxnSpPr>
            <a:cxnSpLocks/>
          </p:cNvCxnSpPr>
          <p:nvPr/>
        </p:nvCxnSpPr>
        <p:spPr>
          <a:xfrm>
            <a:off x="3332489" y="1778931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0F586C-3A78-949B-6B96-93C4F270C9F2}"/>
              </a:ext>
            </a:extLst>
          </p:cNvPr>
          <p:cNvSpPr/>
          <p:nvPr/>
        </p:nvSpPr>
        <p:spPr>
          <a:xfrm>
            <a:off x="6311853" y="2701136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A8FF14B-E6CB-4369-B3EB-48248F3AC80A}"/>
              </a:ext>
            </a:extLst>
          </p:cNvPr>
          <p:cNvCxnSpPr>
            <a:cxnSpLocks/>
          </p:cNvCxnSpPr>
          <p:nvPr/>
        </p:nvCxnSpPr>
        <p:spPr>
          <a:xfrm>
            <a:off x="6307953" y="3236886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40098E-BAC0-5D44-3BDD-1B9B53A41DCD}"/>
              </a:ext>
            </a:extLst>
          </p:cNvPr>
          <p:cNvSpPr/>
          <p:nvPr/>
        </p:nvSpPr>
        <p:spPr>
          <a:xfrm>
            <a:off x="9224085" y="1246719"/>
            <a:ext cx="2589130" cy="314773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76799D-27FB-BAC7-18D2-FE65251B2629}"/>
              </a:ext>
            </a:extLst>
          </p:cNvPr>
          <p:cNvCxnSpPr>
            <a:cxnSpLocks/>
          </p:cNvCxnSpPr>
          <p:nvPr/>
        </p:nvCxnSpPr>
        <p:spPr>
          <a:xfrm>
            <a:off x="9216285" y="1778931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BCD424-2A4B-D399-547E-8A06D7F0DCCB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4B4A51-56DD-D350-370B-3CDF803DA5BD}"/>
              </a:ext>
            </a:extLst>
          </p:cNvPr>
          <p:cNvSpPr txBox="1"/>
          <p:nvPr/>
        </p:nvSpPr>
        <p:spPr>
          <a:xfrm>
            <a:off x="4096488" y="1406664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A34BD-3150-ECB8-F66A-F3E846FC9185}"/>
              </a:ext>
            </a:extLst>
          </p:cNvPr>
          <p:cNvSpPr txBox="1"/>
          <p:nvPr/>
        </p:nvSpPr>
        <p:spPr>
          <a:xfrm>
            <a:off x="9997950" y="1367474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박찬의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3828-D851-658C-9BFB-EC87790B79AC}"/>
              </a:ext>
            </a:extLst>
          </p:cNvPr>
          <p:cNvSpPr txBox="1"/>
          <p:nvPr/>
        </p:nvSpPr>
        <p:spPr>
          <a:xfrm>
            <a:off x="7138301" y="2800378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장유진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E50F2-5128-20B0-A3A9-671CD59899E3}"/>
              </a:ext>
            </a:extLst>
          </p:cNvPr>
          <p:cNvSpPr txBox="1"/>
          <p:nvPr/>
        </p:nvSpPr>
        <p:spPr>
          <a:xfrm>
            <a:off x="998578" y="2845720"/>
            <a:ext cx="171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팀장</a:t>
            </a:r>
            <a:r>
              <a:rPr lang="en-US" altLang="ko-KR" sz="1600" dirty="0"/>
              <a:t>: </a:t>
            </a:r>
            <a:r>
              <a:rPr lang="ko-KR" altLang="en-US" dirty="0"/>
              <a:t>윤희원</a:t>
            </a:r>
          </a:p>
        </p:txBody>
      </p:sp>
      <p:pic>
        <p:nvPicPr>
          <p:cNvPr id="1026" name="Picture 2" descr="View cafephilia's full-sized avatar">
            <a:extLst>
              <a:ext uri="{FF2B5EF4-FFF2-40B4-BE49-F238E27FC236}">
                <a16:creationId xmlns:a16="http://schemas.microsoft.com/office/drawing/2014/main" id="{C7EB24E6-7F27-A732-1CCD-3CDA2FCF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25" y="1820300"/>
            <a:ext cx="1505216" cy="15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4405B-C73B-0BF8-48F1-40BE89BDE1CE}"/>
              </a:ext>
            </a:extLst>
          </p:cNvPr>
          <p:cNvSpPr txBox="1"/>
          <p:nvPr/>
        </p:nvSpPr>
        <p:spPr>
          <a:xfrm>
            <a:off x="3663397" y="3380828"/>
            <a:ext cx="1924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cafephilia</a:t>
            </a:r>
            <a:endParaRPr lang="ko-KR" altLang="en-US" sz="1400" dirty="0"/>
          </a:p>
        </p:txBody>
      </p:sp>
      <p:pic>
        <p:nvPicPr>
          <p:cNvPr id="1028" name="Picture 4" descr="View chchch928's full-sized avatar">
            <a:extLst>
              <a:ext uri="{FF2B5EF4-FFF2-40B4-BE49-F238E27FC236}">
                <a16:creationId xmlns:a16="http://schemas.microsoft.com/office/drawing/2014/main" id="{163207F1-08E7-AE58-00F4-388427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42" y="3438574"/>
            <a:ext cx="1365658" cy="10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3D97C-0B5E-3664-0830-8038185B2542}"/>
              </a:ext>
            </a:extLst>
          </p:cNvPr>
          <p:cNvSpPr txBox="1"/>
          <p:nvPr/>
        </p:nvSpPr>
        <p:spPr>
          <a:xfrm>
            <a:off x="6539624" y="4797954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chchch928 </a:t>
            </a:r>
            <a:endParaRPr lang="ko-KR" altLang="en-US" sz="1400" dirty="0"/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21B5EC5E-6095-E781-2C51-29AC2FD53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12785"/>
              </p:ext>
            </p:extLst>
          </p:nvPr>
        </p:nvGraphicFramePr>
        <p:xfrm>
          <a:off x="624797" y="3179687"/>
          <a:ext cx="3238500" cy="32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F2F60D6-2F9A-0E4B-9DB3-D368E29F2DFF}"/>
              </a:ext>
            </a:extLst>
          </p:cNvPr>
          <p:cNvSpPr txBox="1"/>
          <p:nvPr/>
        </p:nvSpPr>
        <p:spPr>
          <a:xfrm>
            <a:off x="820831" y="5136983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hee123hee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0F51B2-0BCC-64EB-135D-ED6441CDA245}"/>
              </a:ext>
            </a:extLst>
          </p:cNvPr>
          <p:cNvSpPr txBox="1"/>
          <p:nvPr/>
        </p:nvSpPr>
        <p:spPr>
          <a:xfrm>
            <a:off x="6387218" y="525963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공통 </a:t>
            </a: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CSS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공유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7F45D-F176-6373-43D6-99A5BF380716}"/>
              </a:ext>
            </a:extLst>
          </p:cNvPr>
          <p:cNvSpPr txBox="1"/>
          <p:nvPr/>
        </p:nvSpPr>
        <p:spPr>
          <a:xfrm>
            <a:off x="3455305" y="3818011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러닝기록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메인 페이지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FA2E-28D3-277F-7628-ED38F55AA11D}"/>
              </a:ext>
            </a:extLst>
          </p:cNvPr>
          <p:cNvSpPr txBox="1"/>
          <p:nvPr/>
        </p:nvSpPr>
        <p:spPr>
          <a:xfrm>
            <a:off x="645754" y="552808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독서관리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PPT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발표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5" name="Picture 2" descr="@parkchenui">
            <a:extLst>
              <a:ext uri="{FF2B5EF4-FFF2-40B4-BE49-F238E27FC236}">
                <a16:creationId xmlns:a16="http://schemas.microsoft.com/office/drawing/2014/main" id="{92300425-5070-A3E1-C67A-7AF9D957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22" y="1971460"/>
            <a:ext cx="1368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EF7BE-C7DE-F18A-9901-2BAEB58A99A7}"/>
              </a:ext>
            </a:extLst>
          </p:cNvPr>
          <p:cNvSpPr txBox="1"/>
          <p:nvPr/>
        </p:nvSpPr>
        <p:spPr>
          <a:xfrm>
            <a:off x="3102678" y="3107580"/>
            <a:ext cx="6205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C17004-53D4-6E64-18AF-B3BCD7C3396E}"/>
              </a:ext>
            </a:extLst>
          </p:cNvPr>
          <p:cNvSpPr txBox="1"/>
          <p:nvPr/>
        </p:nvSpPr>
        <p:spPr>
          <a:xfrm>
            <a:off x="9488803" y="3501926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parkchenui</a:t>
            </a:r>
            <a:r>
              <a:rPr lang="en-US" altLang="ko-KR" sz="1400" dirty="0">
                <a:hlinkClick r:id="rId3"/>
              </a:rPr>
              <a:t> 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58FB6E-1181-90A9-4859-9A6D773C8662}"/>
              </a:ext>
            </a:extLst>
          </p:cNvPr>
          <p:cNvSpPr txBox="1"/>
          <p:nvPr/>
        </p:nvSpPr>
        <p:spPr>
          <a:xfrm>
            <a:off x="9374815" y="3933364"/>
            <a:ext cx="24384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Up &amp; Down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84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9FC7-C679-366B-5740-BC5ECBA0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D0FCEF-A7BB-63E1-0126-21A877B45FF6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80009B9-936A-ED45-AD85-690EB43472A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87D16-0018-DD2C-6405-75F611B4F1D8}"/>
              </a:ext>
            </a:extLst>
          </p:cNvPr>
          <p:cNvSpPr txBox="1"/>
          <p:nvPr/>
        </p:nvSpPr>
        <p:spPr>
          <a:xfrm>
            <a:off x="759674" y="791610"/>
            <a:ext cx="1620957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- 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주제선정 배경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859E88-7524-00CF-DCE0-7EB2BE43D34C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791E65E-AC81-571E-F717-62EF19E7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75" y="237354"/>
            <a:ext cx="4889399" cy="7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4E1E5B-1F5C-B371-CEDD-CE0418D1BBDD}"/>
              </a:ext>
            </a:extLst>
          </p:cNvPr>
          <p:cNvSpPr txBox="1"/>
          <p:nvPr/>
        </p:nvSpPr>
        <p:spPr>
          <a:xfrm>
            <a:off x="8158574" y="1098221"/>
            <a:ext cx="7086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매일헬스</a:t>
            </a:r>
            <a:r>
              <a:rPr lang="en-US" altLang="ko-KR" sz="1050" dirty="0"/>
              <a:t>, </a:t>
            </a:r>
            <a:r>
              <a:rPr lang="en-US" altLang="ko-KR" sz="1050" dirty="0">
                <a:hlinkClick r:id="rId3"/>
              </a:rPr>
              <a:t>www.dementianews.co.kr</a:t>
            </a:r>
            <a:r>
              <a:rPr lang="ko-KR" altLang="en-US" sz="1050" dirty="0"/>
              <a:t> </a:t>
            </a:r>
            <a:r>
              <a:rPr lang="en-US" altLang="ko-KR" sz="1050" dirty="0"/>
              <a:t>(</a:t>
            </a:r>
            <a:r>
              <a:rPr lang="ko-KR" altLang="en-US" sz="1050" dirty="0"/>
              <a:t>접속일</a:t>
            </a:r>
            <a:r>
              <a:rPr lang="en-US" altLang="ko-KR" sz="1050" dirty="0"/>
              <a:t>: 2024-11-26).</a:t>
            </a:r>
            <a:endParaRPr lang="ko-KR" altLang="en-US" sz="10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898983-9D2D-D0DF-1ED6-1E9C277A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6" y="2401719"/>
            <a:ext cx="3151812" cy="3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126AA8-84B3-585D-215E-D3002EA19E5E}"/>
              </a:ext>
            </a:extLst>
          </p:cNvPr>
          <p:cNvSpPr txBox="1"/>
          <p:nvPr/>
        </p:nvSpPr>
        <p:spPr>
          <a:xfrm>
            <a:off x="1266241" y="5287038"/>
            <a:ext cx="736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※</a:t>
            </a:r>
            <a:r>
              <a:rPr lang="ko-KR" altLang="en-US" sz="1000" dirty="0"/>
              <a:t>출처: </a:t>
            </a:r>
            <a:r>
              <a:rPr lang="ko-KR" altLang="en-US" sz="1000" dirty="0" err="1"/>
              <a:t>잡코리아x알바몬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C37E9C-3D0A-3B8F-51CB-AA139908878C}"/>
              </a:ext>
            </a:extLst>
          </p:cNvPr>
          <p:cNvSpPr txBox="1"/>
          <p:nvPr/>
        </p:nvSpPr>
        <p:spPr>
          <a:xfrm>
            <a:off x="725606" y="2485442"/>
            <a:ext cx="519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ea typeface="나눔스퀘어 네오 Heavy" panose="00000A00000000000000"/>
              </a:rPr>
              <a:t>2030</a:t>
            </a:r>
            <a:r>
              <a:rPr lang="ko-KR" altLang="en-US" sz="1200" b="1" dirty="0">
                <a:ea typeface="나눔스퀘어 네오 Heavy" panose="00000A00000000000000"/>
              </a:rPr>
              <a:t>성인남녀 </a:t>
            </a:r>
            <a:r>
              <a:rPr lang="en-US" altLang="ko-KR" sz="1200" b="1" dirty="0">
                <a:ea typeface="나눔스퀘어 네오 Heavy" panose="00000A00000000000000"/>
              </a:rPr>
              <a:t>649</a:t>
            </a:r>
            <a:r>
              <a:rPr lang="ko-KR" altLang="en-US" sz="1200" b="1" dirty="0">
                <a:ea typeface="나눔스퀘어 네오 Heavy" panose="00000A00000000000000"/>
              </a:rPr>
              <a:t>명 조사 </a:t>
            </a:r>
            <a:endParaRPr lang="en-US" altLang="ko-KR" sz="1200" b="1" dirty="0">
              <a:ea typeface="나눔스퀘어 네오 Heavy" panose="00000A00000000000000"/>
            </a:endParaRPr>
          </a:p>
          <a:p>
            <a:r>
              <a:rPr lang="en-US" altLang="ko-KR" sz="1200" b="1" dirty="0">
                <a:ea typeface="나눔스퀘어 네오 Heavy" panose="00000A00000000000000"/>
              </a:rPr>
              <a:t>2030</a:t>
            </a:r>
            <a:r>
              <a:rPr lang="ko-KR" altLang="en-US" sz="1200" b="1" dirty="0">
                <a:ea typeface="나눔스퀘어 네오 Heavy" panose="00000A00000000000000"/>
              </a:rPr>
              <a:t>세대 </a:t>
            </a:r>
            <a:r>
              <a:rPr lang="en-US" altLang="ko-KR" sz="1200" b="1" dirty="0">
                <a:ea typeface="나눔스퀘어 네오 Heavy" panose="00000A00000000000000"/>
              </a:rPr>
              <a:t>43.9% </a:t>
            </a:r>
            <a:r>
              <a:rPr lang="ko-KR" altLang="en-US" sz="1200" b="1" dirty="0">
                <a:ea typeface="나눔스퀘어 네오 Heavy" panose="00000A00000000000000"/>
              </a:rPr>
              <a:t>건망증이 심한 </a:t>
            </a:r>
            <a:r>
              <a:rPr lang="en-US" altLang="ko-KR" sz="1200" b="1" dirty="0">
                <a:ea typeface="나눔스퀘어 네오 Heavy" panose="00000A00000000000000"/>
              </a:rPr>
              <a:t>’</a:t>
            </a:r>
            <a:r>
              <a:rPr lang="ko-KR" altLang="en-US" sz="1200" b="1" dirty="0" err="1">
                <a:ea typeface="나눔스퀘어 네오 Heavy" panose="00000A00000000000000"/>
              </a:rPr>
              <a:t>영츠하이머</a:t>
            </a:r>
            <a:r>
              <a:rPr lang="en-US" altLang="ko-KR" sz="1200" b="1" dirty="0"/>
              <a:t>’</a:t>
            </a:r>
          </a:p>
          <a:p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67626-907B-9B2D-A53D-E1CCC11C6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485" y="1595688"/>
            <a:ext cx="7174407" cy="4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4F15F-9B79-4489-C881-BDAC7549A9EF}"/>
              </a:ext>
            </a:extLst>
          </p:cNvPr>
          <p:cNvSpPr txBox="1"/>
          <p:nvPr/>
        </p:nvSpPr>
        <p:spPr>
          <a:xfrm>
            <a:off x="9429947" y="6346053"/>
            <a:ext cx="2550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se-nanumgothic"/>
              </a:rPr>
              <a:t>※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se-nanumgothic"/>
              </a:rPr>
              <a:t>출처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se-nanumgothic"/>
              </a:rPr>
              <a:t>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se-nanumgothic"/>
              </a:rPr>
              <a:t>일본 고노 임상의학 연구소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505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B44AD-3E94-A304-4FA0-BCB7EF6B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715BD-03FA-18BF-85C4-90F7B8E28BF4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133D94-432B-B192-1644-43086A978E0F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9730-8AE2-A0FC-17D8-F7CD36D97B52}"/>
              </a:ext>
            </a:extLst>
          </p:cNvPr>
          <p:cNvSpPr txBox="1"/>
          <p:nvPr/>
        </p:nvSpPr>
        <p:spPr>
          <a:xfrm>
            <a:off x="759674" y="791610"/>
            <a:ext cx="1481496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개요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091A327-FB7B-FB96-48F5-DCE004F8D12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53C839-C0F8-0FC6-809A-8E50F119DD8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7C6020-2939-F408-1360-0655CDEC7E3E}"/>
              </a:ext>
            </a:extLst>
          </p:cNvPr>
          <p:cNvSpPr txBox="1"/>
          <p:nvPr/>
        </p:nvSpPr>
        <p:spPr>
          <a:xfrm>
            <a:off x="1715182" y="3216868"/>
            <a:ext cx="8040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</a:t>
            </a:r>
            <a:r>
              <a:rPr lang="en-US" altLang="ko-KR" sz="1600" b="1" dirty="0"/>
              <a:t>:</a:t>
            </a:r>
            <a:endParaRPr lang="en-US" altLang="ko-KR" sz="1600" dirty="0"/>
          </a:p>
          <a:p>
            <a:r>
              <a:rPr lang="ko-KR" altLang="en-US" sz="1600" dirty="0"/>
              <a:t> 사용자에게 편리한 기록 관리 시스템을 제공하여 삶의 질을 향상시키고 효율적인 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관리를 돕는 서비스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283E6-DBB9-F50F-0A22-4FE084A96BFC}"/>
              </a:ext>
            </a:extLst>
          </p:cNvPr>
          <p:cNvSpPr txBox="1"/>
          <p:nvPr/>
        </p:nvSpPr>
        <p:spPr>
          <a:xfrm>
            <a:off x="1715182" y="4792210"/>
            <a:ext cx="820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핵심 가치를 담은 한 줄 소개</a:t>
            </a:r>
            <a:r>
              <a:rPr lang="en-US" altLang="ko-KR" sz="1600" b="1" dirty="0"/>
              <a:t>:</a:t>
            </a:r>
          </a:p>
          <a:p>
            <a:r>
              <a:rPr lang="en-US" altLang="ko-KR" sz="1600" dirty="0"/>
              <a:t>“</a:t>
            </a:r>
            <a:r>
              <a:rPr lang="ko-KR" altLang="en-US" sz="1600" dirty="0"/>
              <a:t>데이터 기반으로 더 나은 관리와 성장을 제공하는 서비스</a:t>
            </a:r>
            <a:r>
              <a:rPr lang="en-US" altLang="ko-KR" sz="1600" dirty="0"/>
              <a:t>＂</a:t>
            </a:r>
          </a:p>
        </p:txBody>
      </p:sp>
      <p:pic>
        <p:nvPicPr>
          <p:cNvPr id="3074" name="Picture 2" descr="벡터 체크 표시 아이콘">
            <a:extLst>
              <a:ext uri="{FF2B5EF4-FFF2-40B4-BE49-F238E27FC236}">
                <a16:creationId xmlns:a16="http://schemas.microsoft.com/office/drawing/2014/main" id="{DD45C180-17EF-A950-6DF2-A88CD722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24900" y="1558017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78168D-077C-730F-F9A6-DA39C0C08F92}"/>
              </a:ext>
            </a:extLst>
          </p:cNvPr>
          <p:cNvSpPr txBox="1"/>
          <p:nvPr/>
        </p:nvSpPr>
        <p:spPr>
          <a:xfrm>
            <a:off x="1626773" y="1619075"/>
            <a:ext cx="8384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주제선정 이유</a:t>
            </a:r>
            <a:r>
              <a:rPr lang="en-US" altLang="ko-KR" sz="1600" b="1" dirty="0"/>
              <a:t>:</a:t>
            </a:r>
            <a:endParaRPr lang="en-US" altLang="ko-KR" sz="1600" dirty="0"/>
          </a:p>
          <a:p>
            <a:r>
              <a:rPr lang="en-US" altLang="ko-KR" sz="1600" dirty="0"/>
              <a:t>   20~30</a:t>
            </a:r>
            <a:r>
              <a:rPr lang="ko-KR" altLang="en-US" sz="1600" dirty="0"/>
              <a:t>대의 건망증과 집중력 저하를 우려해 예방 및 생활 습관을 개선하기 위해 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내가 읽은 책</a:t>
            </a:r>
            <a:r>
              <a:rPr lang="en-US" altLang="ko-KR" sz="1600" dirty="0"/>
              <a:t>, </a:t>
            </a:r>
            <a:r>
              <a:rPr lang="ko-KR" altLang="en-US" sz="1600" dirty="0"/>
              <a:t>소비한 돈</a:t>
            </a:r>
            <a:r>
              <a:rPr lang="en-US" altLang="ko-KR" sz="1600" dirty="0"/>
              <a:t>, </a:t>
            </a:r>
            <a:r>
              <a:rPr lang="ko-KR" altLang="en-US" sz="1600" dirty="0"/>
              <a:t>달린 시간을 꾸준히 기록하여 </a:t>
            </a:r>
            <a:r>
              <a:rPr lang="en-US" altLang="ko-KR" sz="1600" dirty="0"/>
              <a:t>“</a:t>
            </a:r>
            <a:r>
              <a:rPr lang="ko-KR" altLang="en-US" sz="1600" dirty="0"/>
              <a:t>기록의 즐거움</a:t>
            </a:r>
            <a:r>
              <a:rPr lang="en-US" altLang="ko-KR" sz="1600" dirty="0"/>
              <a:t>”</a:t>
            </a:r>
            <a:r>
              <a:rPr lang="ko-KR" altLang="en-US" sz="1600" dirty="0"/>
              <a:t>을 느끼고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건강한 현대적 생활습관을 갖도록 하기 위함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5" name="Picture 2" descr="벡터 체크 표시 아이콘">
            <a:extLst>
              <a:ext uri="{FF2B5EF4-FFF2-40B4-BE49-F238E27FC236}">
                <a16:creationId xmlns:a16="http://schemas.microsoft.com/office/drawing/2014/main" id="{6C572AA7-E5EB-E2A6-9839-5ABD94B1A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48879" y="3085999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벡터 체크 표시 아이콘">
            <a:extLst>
              <a:ext uri="{FF2B5EF4-FFF2-40B4-BE49-F238E27FC236}">
                <a16:creationId xmlns:a16="http://schemas.microsoft.com/office/drawing/2014/main" id="{D43235E0-E751-8038-E3B7-2DD406CA6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48880" y="4619456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9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E00D-8383-7075-0828-69996D18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7FBE3-1E75-D541-F71B-D67CD01D47F1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EDD10B-9C84-687B-6E8A-F2A39DA2A8CD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BDA99-7AB5-C66E-B215-074565D9877F}"/>
              </a:ext>
            </a:extLst>
          </p:cNvPr>
          <p:cNvSpPr txBox="1"/>
          <p:nvPr/>
        </p:nvSpPr>
        <p:spPr>
          <a:xfrm>
            <a:off x="759674" y="791610"/>
            <a:ext cx="1539204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일정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3A5683-8D75-DFCF-B9B4-5F9930A97F2E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C8A117-9296-8904-E9F6-E5F2B5455209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가 도토리와 나뭇잎 달력의 상위 뷰">
            <a:extLst>
              <a:ext uri="{FF2B5EF4-FFF2-40B4-BE49-F238E27FC236}">
                <a16:creationId xmlns:a16="http://schemas.microsoft.com/office/drawing/2014/main" id="{49C4F50C-732D-5D4A-EBC9-BE8C1D31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77" y="403753"/>
            <a:ext cx="3971925" cy="5962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98605-F945-6582-C534-BC858AE6D382}"/>
              </a:ext>
            </a:extLst>
          </p:cNvPr>
          <p:cNvSpPr txBox="1"/>
          <p:nvPr/>
        </p:nvSpPr>
        <p:spPr>
          <a:xfrm>
            <a:off x="1049531" y="1820580"/>
            <a:ext cx="6096000" cy="10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DAY1 :    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주제 선정 및 팀장 선출</a:t>
            </a:r>
            <a:endParaRPr lang="en-US" altLang="ko-KR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     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일정 계획 수립</a:t>
            </a:r>
            <a:endParaRPr lang="en-US" altLang="ko-KR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>
              <a:lnSpc>
                <a:spcPct val="118000"/>
              </a:lnSpc>
            </a:pPr>
            <a:r>
              <a:rPr lang="en-US" altLang="ko-KR" sz="18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FD768-EE58-0FE4-A73E-805873A43054}"/>
              </a:ext>
            </a:extLst>
          </p:cNvPr>
          <p:cNvSpPr txBox="1"/>
          <p:nvPr/>
        </p:nvSpPr>
        <p:spPr>
          <a:xfrm>
            <a:off x="1049531" y="2685633"/>
            <a:ext cx="6096000" cy="38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DAY2~3: 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기본코드 작성 및 </a:t>
            </a: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GitHub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업로드</a:t>
            </a:r>
            <a:endParaRPr lang="en-US" altLang="ko-KR" sz="18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09D74-4F32-3878-0D59-B404D6A54A55}"/>
              </a:ext>
            </a:extLst>
          </p:cNvPr>
          <p:cNvSpPr txBox="1"/>
          <p:nvPr/>
        </p:nvSpPr>
        <p:spPr>
          <a:xfrm>
            <a:off x="1049531" y="3270804"/>
            <a:ext cx="6096000" cy="71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DAY4:     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이벤트 기능 추가</a:t>
            </a:r>
            <a:endParaRPr lang="en-US" altLang="ko-KR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     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공통 </a:t>
            </a: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CSS style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및 추가 구성</a:t>
            </a:r>
            <a:endParaRPr lang="en-US" altLang="ko-KR" sz="18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12726-CE28-9125-84FE-6FB404564E2D}"/>
              </a:ext>
            </a:extLst>
          </p:cNvPr>
          <p:cNvSpPr txBox="1"/>
          <p:nvPr/>
        </p:nvSpPr>
        <p:spPr>
          <a:xfrm>
            <a:off x="1049531" y="4203369"/>
            <a:ext cx="6096000" cy="38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DAY5:      </a:t>
            </a:r>
            <a:r>
              <a:rPr lang="ko-KR" altLang="en-US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메인페이지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구조회의 및 수정</a:t>
            </a:r>
            <a:endParaRPr lang="en-US" altLang="ko-KR" sz="18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035A1-7427-1367-84AA-9C327D3FB4D3}"/>
              </a:ext>
            </a:extLst>
          </p:cNvPr>
          <p:cNvSpPr txBox="1"/>
          <p:nvPr/>
        </p:nvSpPr>
        <p:spPr>
          <a:xfrm>
            <a:off x="809861" y="1335475"/>
            <a:ext cx="6096000" cy="38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**  </a:t>
            </a:r>
            <a:r>
              <a:rPr lang="ko-KR" altLang="en-US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총 기간</a:t>
            </a:r>
            <a:r>
              <a:rPr lang="en-US" altLang="ko-KR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 24/11/19(</a:t>
            </a:r>
            <a:r>
              <a:rPr lang="ko-KR" altLang="en-US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</a:t>
            </a:r>
            <a:r>
              <a:rPr lang="en-US" altLang="ko-KR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 ~ 21/11/27(</a:t>
            </a:r>
            <a:r>
              <a:rPr lang="ko-KR" altLang="en-US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</a:t>
            </a:r>
            <a:r>
              <a:rPr lang="en-US" altLang="ko-KR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 </a:t>
            </a:r>
            <a:r>
              <a:rPr lang="ko-KR" altLang="en-US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총</a:t>
            </a:r>
            <a:r>
              <a:rPr lang="en-US" altLang="ko-KR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9</a:t>
            </a:r>
            <a:r>
              <a:rPr lang="ko-KR" altLang="en-US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일</a:t>
            </a:r>
            <a:endParaRPr lang="en-US" altLang="ko-KR" sz="1800" b="1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5D719-7743-818F-734E-6D23E73CB663}"/>
              </a:ext>
            </a:extLst>
          </p:cNvPr>
          <p:cNvSpPr txBox="1"/>
          <p:nvPr/>
        </p:nvSpPr>
        <p:spPr>
          <a:xfrm>
            <a:off x="1061386" y="5696658"/>
            <a:ext cx="6096000" cy="387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DAY8~9: 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최종 점검</a:t>
            </a:r>
            <a:endParaRPr lang="en-US" altLang="ko-KR" sz="18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0628A-4757-FD01-4440-937EAD320579}"/>
              </a:ext>
            </a:extLst>
          </p:cNvPr>
          <p:cNvSpPr txBox="1"/>
          <p:nvPr/>
        </p:nvSpPr>
        <p:spPr>
          <a:xfrm>
            <a:off x="1061386" y="4790828"/>
            <a:ext cx="6096000" cy="71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DAY6~7:  PPT </a:t>
            </a:r>
            <a:r>
              <a:rPr lang="ko-KR" altLang="en-US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제작</a:t>
            </a:r>
            <a:endParaRPr lang="en-US" altLang="ko-KR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>
              <a:lnSpc>
                <a:spcPct val="118000"/>
              </a:lnSpc>
            </a:pPr>
            <a:r>
              <a:rPr lang="en-US" altLang="ko-KR" sz="18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      </a:t>
            </a:r>
            <a:r>
              <a:rPr lang="ko-KR" altLang="en-US" sz="18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테스트 및 오류 수정</a:t>
            </a:r>
            <a:endParaRPr lang="en-US" altLang="ko-KR" sz="18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10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6F5BF-F4BA-EA62-94A3-B0E2072AB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B1DF5-EB53-B1FA-097D-C4CBE24D02B4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C9876A-3166-C92D-9A34-60AA42EF271D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69737-2856-3BAE-EA02-E86E23EB6002}"/>
              </a:ext>
            </a:extLst>
          </p:cNvPr>
          <p:cNvSpPr txBox="1"/>
          <p:nvPr/>
        </p:nvSpPr>
        <p:spPr>
          <a:xfrm>
            <a:off x="759674" y="791610"/>
            <a:ext cx="183255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개발환경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EC2FCF-2AE9-C8CB-DABB-2E80CDC8595D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FA6575-237F-512E-F263-29816DABCCC0}"/>
              </a:ext>
            </a:extLst>
          </p:cNvPr>
          <p:cNvSpPr txBox="1"/>
          <p:nvPr/>
        </p:nvSpPr>
        <p:spPr>
          <a:xfrm>
            <a:off x="768140" y="1728439"/>
            <a:ext cx="7762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 기술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Frontend : HTML, CSS JavaScript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도구 및 플랫폼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Git/GitHub: </a:t>
            </a:r>
            <a:r>
              <a:rPr lang="ko-KR" altLang="en-US" dirty="0"/>
              <a:t>코드 버전 관리 팀 협업</a:t>
            </a:r>
            <a:endParaRPr lang="en-US" altLang="ko-KR" dirty="0"/>
          </a:p>
          <a:p>
            <a:r>
              <a:rPr lang="en-US" altLang="ko-KR" dirty="0"/>
              <a:t>Git bash: CLI</a:t>
            </a:r>
            <a:r>
              <a:rPr lang="ko-KR" altLang="en-US" dirty="0"/>
              <a:t>를 활용한 효율적인 작업</a:t>
            </a:r>
            <a:endParaRPr lang="en-US" altLang="ko-KR" dirty="0"/>
          </a:p>
          <a:p>
            <a:r>
              <a:rPr lang="ko-KR" altLang="en-US" dirty="0"/>
              <a:t>브라우저</a:t>
            </a:r>
            <a:r>
              <a:rPr lang="en-US" altLang="ko-KR" dirty="0"/>
              <a:t>: Google Chrome</a:t>
            </a:r>
          </a:p>
          <a:p>
            <a:r>
              <a:rPr lang="ko-KR" altLang="en-US" dirty="0"/>
              <a:t>발표자료</a:t>
            </a:r>
            <a:r>
              <a:rPr lang="en-US" altLang="ko-KR" dirty="0"/>
              <a:t>: Microsoft PowerPoint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고화질 그림 사용 계획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서비스 아이콘 및 사용자 인터페이스</a:t>
            </a:r>
            <a:r>
              <a:rPr lang="en-US" altLang="ko-KR" dirty="0"/>
              <a:t>(UI) </a:t>
            </a:r>
            <a:r>
              <a:rPr lang="ko-KR" altLang="en-US" dirty="0"/>
              <a:t>그래픽 향상을 위해</a:t>
            </a:r>
            <a:endParaRPr lang="en-US" altLang="ko-KR" dirty="0"/>
          </a:p>
          <a:p>
            <a:r>
              <a:rPr lang="en-US" altLang="ko-KR" dirty="0"/>
              <a:t>3000dpi </a:t>
            </a:r>
            <a:r>
              <a:rPr lang="ko-KR" altLang="en-US" dirty="0"/>
              <a:t>이상의 이미지 채택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집중도를 높이고 가독성을 향상시키는 시각적 자료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12BC-0002-53EB-0728-CC488EDA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13" y="559924"/>
            <a:ext cx="3609975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1FB288-20EB-A447-5563-9F7CA282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69" y="2822407"/>
            <a:ext cx="3209925" cy="885825"/>
          </a:xfrm>
          <a:prstGeom prst="rect">
            <a:avLst/>
          </a:prstGeom>
        </p:spPr>
      </p:pic>
      <p:pic>
        <p:nvPicPr>
          <p:cNvPr id="7170" name="Picture 2" descr="크롬(Chrome) 이란 무엇인가?">
            <a:extLst>
              <a:ext uri="{FF2B5EF4-FFF2-40B4-BE49-F238E27FC236}">
                <a16:creationId xmlns:a16="http://schemas.microsoft.com/office/drawing/2014/main" id="{91EAB387-5AB0-B97D-1771-7F7E9FD7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61" y="3951415"/>
            <a:ext cx="1454150" cy="8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pt - 무료 파일 및 폴더개 아이콘">
            <a:extLst>
              <a:ext uri="{FF2B5EF4-FFF2-40B4-BE49-F238E27FC236}">
                <a16:creationId xmlns:a16="http://schemas.microsoft.com/office/drawing/2014/main" id="{4EE1E9F1-1FA5-625F-8756-68CEC0D0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963" y="4054614"/>
            <a:ext cx="1367897" cy="10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4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94B0-8B28-4A05-B220-DB9B44B3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F9BAC-6408-21C2-1427-4DCE709B9C66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1DEC86-2131-6696-A5F9-3CC1998A7DC8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A98FC-F526-25EA-649C-CC5E953903F9}"/>
              </a:ext>
            </a:extLst>
          </p:cNvPr>
          <p:cNvSpPr txBox="1"/>
          <p:nvPr/>
        </p:nvSpPr>
        <p:spPr>
          <a:xfrm>
            <a:off x="759674" y="791610"/>
            <a:ext cx="1435008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F483C6F-129F-F0B6-4710-AC36DBCF2A27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6C1499-5978-AD18-7DA7-5430D4AEAF15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3476B6EB-9419-3C19-3ED6-8951B8110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26" y="1332295"/>
            <a:ext cx="1035750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예상 사용자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독서를 기록하고 성과를 관리하고자 하는 학생, 직장인, 독서가.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자신의 러닝 성과를 기록하고 분석하고자 하는 러너들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0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D4145-C7D8-5482-415B-1C5D7071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710D5-F999-F73D-73F7-B45538908B56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459D34-241E-574C-C5E7-26E14C2B158E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DD973-9170-D56F-EF52-C0F344955CC8}"/>
              </a:ext>
            </a:extLst>
          </p:cNvPr>
          <p:cNvSpPr txBox="1"/>
          <p:nvPr/>
        </p:nvSpPr>
        <p:spPr>
          <a:xfrm>
            <a:off x="759674" y="791610"/>
            <a:ext cx="97975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개선방향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F08BE0C-A002-10D0-0A90-ADD8E65D45B3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1ADD4B-E6E6-6F00-D6CE-2C1901A62D74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1B7A4D78-1C93-F84A-F812-8398A8213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99" y="1471054"/>
            <a:ext cx="725390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기술적 개선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추천 시스템 도입: 데이터를 기반으로 개인 맞춤형 추천 기능 추가.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 기반 확장: AWS,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등을 통해 서버 확장성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디자인 개선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친화적인 UI/UX 지속 업데이트.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모드 및 커스터마이징 기능 추가.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 확장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소셜 네트워크 연동: 독서 기록을 친구들과 공유.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검색 최적화 및 통합 필터링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6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903</Words>
  <Application>Microsoft Office PowerPoint</Application>
  <PresentationFormat>와이드스크린</PresentationFormat>
  <Paragraphs>166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Pretendard</vt:lpstr>
      <vt:lpstr>se-nanumgothic</vt:lpstr>
      <vt:lpstr>나눔스퀘어 네오 Heavy</vt:lpstr>
      <vt:lpstr>맑은 고딕</vt:lpstr>
      <vt:lpstr>Arial</vt:lpstr>
      <vt:lpstr>Bebas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heewon yun</cp:lastModifiedBy>
  <cp:revision>7</cp:revision>
  <dcterms:created xsi:type="dcterms:W3CDTF">2024-09-29T12:59:35Z</dcterms:created>
  <dcterms:modified xsi:type="dcterms:W3CDTF">2024-11-26T19:22:22Z</dcterms:modified>
</cp:coreProperties>
</file>